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22" r:id="rId1"/>
  </p:sldMasterIdLst>
  <p:notesMasterIdLst>
    <p:notesMasterId r:id="rId19"/>
  </p:notesMasterIdLst>
  <p:handoutMasterIdLst>
    <p:handoutMasterId r:id="rId20"/>
  </p:handoutMasterIdLst>
  <p:sldIdLst>
    <p:sldId id="337" r:id="rId2"/>
    <p:sldId id="266" r:id="rId3"/>
    <p:sldId id="319" r:id="rId4"/>
    <p:sldId id="322" r:id="rId5"/>
    <p:sldId id="327" r:id="rId6"/>
    <p:sldId id="323" r:id="rId7"/>
    <p:sldId id="326" r:id="rId8"/>
    <p:sldId id="324" r:id="rId9"/>
    <p:sldId id="325" r:id="rId10"/>
    <p:sldId id="338" r:id="rId11"/>
    <p:sldId id="335" r:id="rId12"/>
    <p:sldId id="336" r:id="rId13"/>
    <p:sldId id="339" r:id="rId14"/>
    <p:sldId id="340" r:id="rId15"/>
    <p:sldId id="298" r:id="rId16"/>
    <p:sldId id="313" r:id="rId17"/>
    <p:sldId id="280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hrymovičová Eva Ing." initials="OEI" lastIdx="32" clrIdx="0">
    <p:extLst>
      <p:ext uri="{19B8F6BF-5375-455C-9EA6-DF929625EA0E}">
        <p15:presenceInfo xmlns:p15="http://schemas.microsoft.com/office/powerpoint/2012/main" userId="S-1-5-21-2972929967-3133889441-903876039-10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075" autoAdjust="0"/>
  </p:normalViewPr>
  <p:slideViewPr>
    <p:cSldViewPr snapToGrid="0">
      <p:cViewPr varScale="1">
        <p:scale>
          <a:sx n="66" d="100"/>
          <a:sy n="66" d="100"/>
        </p:scale>
        <p:origin x="8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24590658378034E-2"/>
          <c:y val="0.11992830939548778"/>
          <c:w val="0.75231078219989833"/>
          <c:h val="0.84059212008119744"/>
        </c:manualLayout>
      </c:layout>
      <c:pie3DChart>
        <c:varyColors val="1"/>
        <c:ser>
          <c:idx val="0"/>
          <c:order val="0"/>
          <c:tx>
            <c:strRef>
              <c:f>List1!$C$2</c:f>
              <c:strCache>
                <c:ptCount val="1"/>
                <c:pt idx="0">
                  <c:v>mil. Kč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rgbClr val="FFC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nákupy pozemků
</a:t>
                    </a:r>
                    <a:fld id="{9E43AC1A-E301-4B32-85B5-7FE18157FA85}" type="PERCENTAGE">
                      <a:rPr lang="en-US" baseline="0"/>
                      <a:pPr/>
                      <a:t>[PROCENTO]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List1!$B$3:$B$7</c:f>
              <c:strCache>
                <c:ptCount val="3"/>
                <c:pt idx="0">
                  <c:v>finanční investice</c:v>
                </c:pt>
                <c:pt idx="1">
                  <c:v>nákupy pozemků (zemědělských a lesních)</c:v>
                </c:pt>
                <c:pt idx="2">
                  <c:v>domy</c:v>
                </c:pt>
              </c:strCache>
            </c:strRef>
          </c:cat>
          <c:val>
            <c:numRef>
              <c:f>List1!$C$3:$C$7</c:f>
              <c:numCache>
                <c:formatCode>General</c:formatCode>
                <c:ptCount val="5"/>
                <c:pt idx="0">
                  <c:v>210</c:v>
                </c:pt>
                <c:pt idx="1">
                  <c:v>395</c:v>
                </c:pt>
                <c:pt idx="2">
                  <c:v>329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54290462959612"/>
          <c:y val="0.36287579003673526"/>
          <c:w val="0.2327014091797095"/>
          <c:h val="0.424637795432509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2775833223892"/>
          <c:y val="0.17677843702266371"/>
          <c:w val="0.81880725483904737"/>
          <c:h val="0.67054277584004462"/>
        </c:manualLayout>
      </c:layout>
      <c:bar3DChart>
        <c:barDir val="col"/>
        <c:grouping val="stacked"/>
        <c:varyColors val="0"/>
        <c:ser>
          <c:idx val="1"/>
          <c:order val="1"/>
          <c:tx>
            <c:strRef>
              <c:f>'2017'!$A$52</c:f>
              <c:strCache>
                <c:ptCount val="1"/>
                <c:pt idx="0">
                  <c:v>příspěvky farností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C00000"/>
              </a:contourClr>
            </a:sp3d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'2017'!$C$49:$Q$49</c15:sqref>
                  </c15:fullRef>
                </c:ext>
              </c:extLst>
              <c:f>('2017'!$F$49:$G$49,'2017'!$I$49,'2017'!$K$49,'2017'!$M$49,'2017'!$O$49,'2017'!$Q$49)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  <c:pt idx="4">
                  <c:v>2026</c:v>
                </c:pt>
                <c:pt idx="5">
                  <c:v>2028</c:v>
                </c:pt>
                <c:pt idx="6">
                  <c:v>2030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'2017'!$C$52:$Q$52</c15:sqref>
                  </c15:fullRef>
                </c:ext>
              </c:extLst>
              <c:f>('2017'!$F$52:$G$52,'2017'!$I$52,'2017'!$K$52,'2017'!$M$52,'2017'!$O$52,'2017'!$Q$52)</c:f>
              <c:numCache>
                <c:formatCode>#,##0</c:formatCode>
                <c:ptCount val="7"/>
                <c:pt idx="0">
                  <c:v>-6170000</c:v>
                </c:pt>
                <c:pt idx="1">
                  <c:v>-7770000</c:v>
                </c:pt>
                <c:pt idx="2">
                  <c:v>-7770000</c:v>
                </c:pt>
                <c:pt idx="3">
                  <c:v>-7770000</c:v>
                </c:pt>
                <c:pt idx="4">
                  <c:v>-7770000</c:v>
                </c:pt>
                <c:pt idx="5">
                  <c:v>-7770000</c:v>
                </c:pt>
                <c:pt idx="6">
                  <c:v>-7770000</c:v>
                </c:pt>
              </c:numCache>
            </c:numRef>
          </c:val>
          <c:extLst/>
        </c:ser>
        <c:ser>
          <c:idx val="2"/>
          <c:order val="2"/>
          <c:tx>
            <c:strRef>
              <c:f>'2017'!$A$54</c:f>
              <c:strCache>
                <c:ptCount val="1"/>
                <c:pt idx="0">
                  <c:v>dofinancování biskupstvím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>
              <a:solidFill>
                <a:srgbClr val="4472C4">
                  <a:lumMod val="75000"/>
                </a:srgb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4472C4">
                  <a:lumMod val="75000"/>
                </a:srgbClr>
              </a:contourClr>
            </a:sp3d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'2017'!$C$49:$Q$49</c15:sqref>
                  </c15:fullRef>
                </c:ext>
              </c:extLst>
              <c:f>('2017'!$F$49:$G$49,'2017'!$I$49,'2017'!$K$49,'2017'!$M$49,'2017'!$O$49,'2017'!$Q$49)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  <c:pt idx="4">
                  <c:v>2026</c:v>
                </c:pt>
                <c:pt idx="5">
                  <c:v>2028</c:v>
                </c:pt>
                <c:pt idx="6">
                  <c:v>2030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'2017'!$C$54:$Q$54</c15:sqref>
                  </c15:fullRef>
                </c:ext>
              </c:extLst>
              <c:f>('2017'!$F$54:$G$54,'2017'!$I$54,'2017'!$K$54,'2017'!$M$54,'2017'!$O$54,'2017'!$Q$54)</c:f>
              <c:numCache>
                <c:formatCode>#,##0</c:formatCode>
                <c:ptCount val="7"/>
                <c:pt idx="0">
                  <c:v>-17728800</c:v>
                </c:pt>
                <c:pt idx="1">
                  <c:v>-22103500</c:v>
                </c:pt>
                <c:pt idx="2">
                  <c:v>-34052900</c:v>
                </c:pt>
                <c:pt idx="3">
                  <c:v>-46002300</c:v>
                </c:pt>
                <c:pt idx="4">
                  <c:v>-57951700</c:v>
                </c:pt>
                <c:pt idx="5">
                  <c:v>-69901100</c:v>
                </c:pt>
                <c:pt idx="6">
                  <c:v>-111724000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032848"/>
        <c:axId val="25103324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'2017'!$A$11</c15:sqref>
                        </c15:formulaRef>
                      </c:ext>
                    </c:extLst>
                    <c:strCache>
                      <c:ptCount val="1"/>
                      <c:pt idx="0">
                        <c:v>pokles SP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p3d/>
                </c:spPr>
                <c:invertIfNegative val="0"/>
                <c:cat>
                  <c:numRef>
                    <c:extLst>
                      <c:ext uri="{02D57815-91ED-43cb-92C2-25804820EDAC}">
                        <c15:fullRef>
                          <c15:sqref>'2017'!$C$49:$Q$49</c15:sqref>
                        </c15:fullRef>
                        <c15:formulaRef>
                          <c15:sqref>('2017'!$F$49:$G$49,'2017'!$I$49,'2017'!$K$49,'2017'!$M$49,'2017'!$O$49,'2017'!$Q$49)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2022</c:v>
                      </c:pt>
                      <c:pt idx="3">
                        <c:v>2024</c:v>
                      </c:pt>
                      <c:pt idx="4">
                        <c:v>2026</c:v>
                      </c:pt>
                      <c:pt idx="5">
                        <c:v>2028</c:v>
                      </c:pt>
                      <c:pt idx="6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ullRef>
                          <c15:sqref>'2017'!$B$11:$Q$11</c15:sqref>
                        </c15:fullRef>
                        <c15:formulaRef>
                          <c15:sqref>('2017'!$E$11:$F$11,'2017'!$H$11,'2017'!$J$11,'2017'!$L$11,'2017'!$N$11,'2017'!$P$11:$Q$11)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17924100</c:v>
                      </c:pt>
                      <c:pt idx="1">
                        <c:v>23898800</c:v>
                      </c:pt>
                      <c:pt idx="2">
                        <c:v>35848200</c:v>
                      </c:pt>
                      <c:pt idx="3">
                        <c:v>47797600</c:v>
                      </c:pt>
                      <c:pt idx="4">
                        <c:v>59747000</c:v>
                      </c:pt>
                      <c:pt idx="5">
                        <c:v>71696400</c:v>
                      </c:pt>
                      <c:pt idx="6">
                        <c:v>83645800</c:v>
                      </c:pt>
                      <c:pt idx="7">
                        <c:v>119494000</c:v>
                      </c:pt>
                    </c:numCache>
                  </c:numRef>
                </c:val>
              </c15:ser>
            </c15:filteredBarSeries>
          </c:ext>
        </c:extLst>
      </c:bar3DChart>
      <c:catAx>
        <c:axId val="2510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51033240"/>
        <c:crosses val="autoZero"/>
        <c:auto val="1"/>
        <c:lblAlgn val="ctr"/>
        <c:lblOffset val="100"/>
        <c:noMultiLvlLbl val="0"/>
      </c:catAx>
      <c:valAx>
        <c:axId val="25103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251032848"/>
        <c:crosses val="autoZero"/>
        <c:crossBetween val="between"/>
        <c:minorUnit val="5000"/>
        <c:dispUnits>
          <c:builtInUnit val="millions"/>
          <c:dispUnitsLbl>
            <c:layout>
              <c:manualLayout>
                <c:xMode val="edge"/>
                <c:yMode val="edge"/>
                <c:x val="1.3057574404243585E-2"/>
                <c:y val="0.4573968186862548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cs-CZ" sz="1600">
                      <a:solidFill>
                        <a:sysClr val="windowText" lastClr="000000"/>
                      </a:solidFill>
                    </a:rPr>
                    <a:t>mil. Kč</a:t>
                  </a:r>
                  <a:endParaRPr lang="en-US" sz="1600">
                    <a:solidFill>
                      <a:sysClr val="windowText" lastClr="000000"/>
                    </a:solidFill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cs-CZ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0.28912</cdr:x>
      <cdr:y>0.00808</cdr:y>
    </cdr:from>
    <cdr:to>
      <cdr:x>0.7439</cdr:x>
      <cdr:y>0.07194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838892" y="53476"/>
          <a:ext cx="6038534" cy="422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b="1">
              <a:latin typeface="Times New Roman" panose="02020603050405020304" pitchFamily="18" charset="0"/>
              <a:cs typeface="Times New Roman" panose="02020603050405020304" pitchFamily="18" charset="0"/>
            </a:rPr>
            <a:t>Pokles příspěvku státu (v mil. Kč)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275C6-E5C5-4BD2-B509-ED985BF36D88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31259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03E70-B3C0-43E2-8EB6-697294475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5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5057F-009E-4912-AA6B-B316C0AA0C36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9645-3069-46D3-ADB3-3714402CC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7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A5D8-7BE4-4A6B-8415-433F0AF38B8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97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21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783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00383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9711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0864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89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D613-7184-426C-BA10-D10A1F66BA12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34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89D-D4D3-45BE-8B0D-64AAB17212D7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23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0838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845-0E97-4FD8-A882-7C4078F59EBD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96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AF2B-E5C7-431F-A138-0D65156179E0}" type="datetime1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2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E5BE-6820-45FC-9147-1807B41EC4D3}" type="datetime1">
              <a:rPr lang="cs-CZ" smtClean="0"/>
              <a:t>28.11.2019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11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48ED-8824-49C5-BC61-827D1DFE78A1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64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E260-B219-4D0C-9432-6F21AB07A04F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5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5E30-7312-40D8-904B-357816462FEB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2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DDB8-9581-437F-8C50-ED6BA1894D8A}" type="datetime1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13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6CECF6-27C5-4C08-A922-EA98CF5807D3}" type="datetime1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23B6-E3F0-4DEF-9675-5A42555FBA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124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5" r:id="rId13"/>
    <p:sldLayoutId id="2147484536" r:id="rId14"/>
    <p:sldLayoutId id="2147484537" r:id="rId15"/>
    <p:sldLayoutId id="2147484538" r:id="rId16"/>
    <p:sldLayoutId id="2147484539" r:id="rId1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6783" y="2336800"/>
            <a:ext cx="8825658" cy="1889039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Hospodaření s prostředky z finanční náhrady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200339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3241" y="2365827"/>
            <a:ext cx="8825658" cy="2019667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Diecézní lesy a </a:t>
            </a:r>
            <a:r>
              <a:rPr lang="cs-CZ" sz="5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kůrovcová kalamita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159890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2900" y="552306"/>
            <a:ext cx="9404723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Diecézní lesy a </a:t>
            </a:r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kůrovcová kalamita</a:t>
            </a:r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Obhospodařovaná plocha v diecézi			6 808 ha </a:t>
            </a:r>
          </a:p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 na 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pachtovné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15 mil. Kč</a:t>
            </a:r>
          </a:p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Průměrný pokles ceny dřeva					50 %  	  1 500 Kč (2017) </a:t>
            </a:r>
          </a:p>
          <a:p>
            <a:pPr marL="0" indent="0" algn="just">
              <a:buNone/>
            </a:pPr>
            <a:r>
              <a:rPr lang="cs-CZ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           750 Kč (10/2019)	</a:t>
            </a:r>
          </a:p>
          <a:p>
            <a:pPr marL="0" indent="0" algn="just">
              <a:buNone/>
            </a:pPr>
            <a:endParaRPr lang="cs-CZ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Napadení plochy kůrovcem prozatím v jednotkách % na území diecéze, za rok 2018 50 % těžeb jsou nahodilé těžby z důvodu kůrovce, celkově nahodilá těžba 90 %. Napadeny především oblasti Vysočiny (Havlíčkobrodsko) a Podkrkonoší. Druhové složení lesů v diecézi – 50 % smrku.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11</a:t>
            </a:r>
            <a:endParaRPr lang="cs-CZ" sz="2400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905966" y="3304628"/>
            <a:ext cx="262551" cy="0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905966" y="3800143"/>
            <a:ext cx="262551" cy="0"/>
          </a:xfrm>
          <a:prstGeom prst="straightConnector1">
            <a:avLst/>
          </a:prstGeom>
          <a:ln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9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2900" y="552306"/>
            <a:ext cx="9404723" cy="14005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Diecézní lesy a </a:t>
            </a:r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kůrovcová kalamita</a:t>
            </a:r>
            <a:endParaRPr lang="cs-CZ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801640"/>
            <a:ext cx="10087427" cy="4753069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Mimořádná </a:t>
            </a:r>
            <a:r>
              <a:rPr lang="cs-CZ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dotace státu (kompenzace za jehličnatou nahodilou těžbu) 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DLHK reálně 10 – 15 mil. Kč, bude vyplacena v průběhu roku 2020 (</a:t>
            </a:r>
            <a:r>
              <a:rPr lang="cs-CZ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podle vytěžených m</a:t>
            </a:r>
            <a:r>
              <a:rPr lang="cs-CZ" sz="2400" b="1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nahodilé těžbě).</a:t>
            </a:r>
          </a:p>
          <a:p>
            <a:pPr algn="just"/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Pachtovné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výši 2 200 Kč/ha, zachováno pro rok 2019, pravděpodobně i pro rok 2020.</a:t>
            </a:r>
          </a:p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Podmínkou udržení 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pachtovného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mimo jiné zachování podpory státu mimořádnými dotacemi. </a:t>
            </a:r>
          </a:p>
          <a:p>
            <a:pPr algn="just"/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financování obnovy vytěžených ploch jsou využívány prostředky z  pěstební rezervy vytvořené v minulých letech a dotace. Tímto způsobem bude nyní financovaná převážná většina pěstební činnosti.</a:t>
            </a:r>
          </a:p>
          <a:p>
            <a:pPr marL="0" indent="0">
              <a:buNone/>
            </a:pPr>
            <a:endParaRPr lang="cs-CZ" sz="24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prstClr val="white">
                    <a:tint val="75000"/>
                  </a:prstClr>
                </a:solidFill>
              </a:rPr>
              <a:t>12</a:t>
            </a:r>
            <a:endParaRPr lang="cs-CZ" sz="2400" dirty="0" smtClean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3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0669" y="2307771"/>
            <a:ext cx="8825658" cy="1845495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poklesu příspěvku státu</a:t>
            </a:r>
            <a:endParaRPr lang="cs-CZ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8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769" y="1748118"/>
            <a:ext cx="9956574" cy="4623653"/>
          </a:xfrm>
        </p:spPr>
        <p:txBody>
          <a:bodyPr/>
          <a:lstStyle/>
          <a:p>
            <a:pPr lvl="0" algn="just">
              <a:buClr>
                <a:srgbClr val="17406D">
                  <a:lumMod val="40000"/>
                  <a:lumOff val="60000"/>
                </a:srgbClr>
              </a:buClr>
            </a:pPr>
            <a:endParaRPr lang="cs-CZ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17406D">
                  <a:lumMod val="40000"/>
                  <a:lumOff val="60000"/>
                </a:srgbClr>
              </a:buClr>
            </a:pP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Každoroční pokles státního příspěvku na provoz o 5 % na základě nového restitučního zákona č. 428/2012 Sb.</a:t>
            </a:r>
          </a:p>
          <a:p>
            <a:pPr marL="0" lvl="0" indent="0" algn="just">
              <a:buClr>
                <a:srgbClr val="17406D">
                  <a:lumMod val="40000"/>
                  <a:lumOff val="60000"/>
                </a:srgbClr>
              </a:buClr>
              <a:buNone/>
            </a:pPr>
            <a:endParaRPr lang="cs-CZ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17406D">
                  <a:lumMod val="40000"/>
                  <a:lumOff val="60000"/>
                </a:srgbClr>
              </a:buClr>
            </a:pPr>
            <a:endParaRPr lang="cs-CZ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17406D">
                  <a:lumMod val="40000"/>
                  <a:lumOff val="60000"/>
                </a:srgbClr>
              </a:buClr>
            </a:pP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pokles se prozatím daří pokrývat stoupajícími výnosy z hospodářské činnosti Biskupství a příspěvkem farností. 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41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15</a:t>
            </a: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55333" y="5645013"/>
            <a:ext cx="11044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 vlivu farností a biskupství na vykrytí poklesu státního příspěvku na provoz v budoucích letech v případě současné výše příspěvku farností. V těchto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odhadovaných objemech </a:t>
            </a: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nejsou započítány další náklady (inflace, růst mezd, apod.)</a:t>
            </a: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007182"/>
              </p:ext>
            </p:extLst>
          </p:nvPr>
        </p:nvGraphicFramePr>
        <p:xfrm>
          <a:off x="1350971" y="760451"/>
          <a:ext cx="9967089" cy="498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01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537559"/>
            <a:ext cx="9404723" cy="1400530"/>
          </a:xfrm>
        </p:spPr>
        <p:txBody>
          <a:bodyPr/>
          <a:lstStyle/>
          <a:p>
            <a:r>
              <a:rPr lang="cs-C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Příspěvek farností</a:t>
            </a:r>
            <a:endParaRPr lang="cs-C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4920466"/>
              </p:ext>
            </p:extLst>
          </p:nvPr>
        </p:nvGraphicFramePr>
        <p:xfrm>
          <a:off x="1291849" y="2455868"/>
          <a:ext cx="9671525" cy="12488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41921"/>
                <a:gridCol w="1757401"/>
                <a:gridCol w="1757401"/>
                <a:gridCol w="1757401"/>
                <a:gridCol w="1757401"/>
              </a:tblGrid>
              <a:tr h="6244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Příspěvek </a:t>
                      </a:r>
                      <a:r>
                        <a:rPr lang="cs-CZ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farností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cs-CZ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endParaRPr lang="cs-CZ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</a:tr>
              <a:tr h="6244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 mil. Kč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 mil. Kč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5,98 </a:t>
                      </a: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mil. </a:t>
                      </a:r>
                      <a:r>
                        <a:rPr lang="cs-CZ" sz="16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Kč</a:t>
                      </a:r>
                    </a:p>
                  </a:txBody>
                  <a:tcPr marL="46544" marR="4654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6,17 mil. Kč</a:t>
                      </a:r>
                      <a:endParaRPr lang="cs-CZ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544" marR="46544" marT="0" marB="0" anchor="ctr"/>
                </a:tc>
              </a:tr>
            </a:tbl>
          </a:graphicData>
        </a:graphic>
      </p:graphicFrame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16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6111" y="5474878"/>
            <a:ext cx="10544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roku 2016 zaveden příspěvek farností na pokrytí poklesu státního příspěvku na provoz, který spolu s výnosy hospodářské činnosti z nového majetku biskupství pokrývá snižující se příspěvek státu na provoz.</a:t>
            </a:r>
            <a:endParaRPr lang="cs-CZ" sz="20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3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6826" y="540214"/>
            <a:ext cx="8911687" cy="128089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Řešení poklesu příspěvku státu v roce </a:t>
            </a:r>
            <a:r>
              <a:rPr lang="cs-CZ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cs-CZ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96" y="2543603"/>
            <a:ext cx="9675543" cy="22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3897" y="536733"/>
            <a:ext cx="8911687" cy="128089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Hospodaření s</a:t>
            </a:r>
            <a:r>
              <a:rPr lang="cs-CZ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prostředky z finanční </a:t>
            </a:r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náhrady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3897" y="2057465"/>
            <a:ext cx="9976842" cy="4588432"/>
          </a:xfrm>
        </p:spPr>
        <p:txBody>
          <a:bodyPr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náhrada není primárně určena ke "spotřebování" do provozu, ale naopak je nutné ji pojmout jako část majetkové základny, z jejíhož výnosu bude církev financována v současné době i v budoucnu.</a:t>
            </a:r>
          </a:p>
          <a:p>
            <a:pPr lvl="0" algn="just">
              <a:spcAft>
                <a:spcPts val="600"/>
              </a:spcAft>
            </a:pP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Kumulace majetkové základny z finanční náhrady formou finančních investic a nákupu dalšího majetku.</a:t>
            </a:r>
          </a:p>
          <a:p>
            <a:pPr lvl="0" algn="just">
              <a:spcAft>
                <a:spcPts val="600"/>
              </a:spcAft>
            </a:pPr>
            <a:r>
              <a:rPr lang="cs-CZ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Diverzifikace (za roky 2013 – 2019) investování finanční náhrady:</a:t>
            </a:r>
          </a:p>
          <a:p>
            <a:pPr lvl="1" algn="just">
              <a:spcAft>
                <a:spcPts val="600"/>
              </a:spcAft>
            </a:pPr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23 % finanční </a:t>
            </a:r>
            <a:r>
              <a:rPr lang="cs-CZ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(</a:t>
            </a:r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Investiční fond Římskokatolické církve),</a:t>
            </a:r>
            <a:endParaRPr lang="cs-CZ" sz="20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cs-CZ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nákupy domů a developerský projekt,</a:t>
            </a:r>
          </a:p>
          <a:p>
            <a:pPr lvl="1" algn="just">
              <a:spcAft>
                <a:spcPts val="600"/>
              </a:spcAft>
            </a:pPr>
            <a:r>
              <a:rPr lang="cs-CZ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42 % nákupy pozemků.</a:t>
            </a:r>
          </a:p>
          <a:p>
            <a:pPr marL="0" lvl="0" indent="0">
              <a:buNone/>
            </a:pPr>
            <a:endParaRPr lang="cs-CZ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2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615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cs-CZ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Investice z finančních náhrad </a:t>
            </a:r>
            <a:endParaRPr lang="cs-CZ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3</a:t>
            </a:r>
            <a:endParaRPr lang="cs-CZ" sz="24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55346"/>
              </p:ext>
            </p:extLst>
          </p:nvPr>
        </p:nvGraphicFramePr>
        <p:xfrm>
          <a:off x="1103313" y="1511928"/>
          <a:ext cx="9407760" cy="473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3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5761" y="551237"/>
            <a:ext cx="9404723" cy="12363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investic z finančních náhrad</a:t>
            </a:r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799" y="2862047"/>
            <a:ext cx="9182265" cy="345166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Multifunkční dům (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byty, 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obchody, garáže).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cs-CZ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spolupráci s developerem Karlín 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(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Borenstein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4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2017 – 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</a:t>
            </a:r>
            <a:endParaRPr lang="cs-CZ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 - desítky %.</a:t>
            </a:r>
            <a:endParaRPr lang="cs-CZ" sz="24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4</a:t>
            </a:r>
            <a:endParaRPr lang="cs-CZ" sz="24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0921" y="1625732"/>
            <a:ext cx="9404723" cy="1236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Multifunkční dům Praha Karlín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5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" y="288479"/>
            <a:ext cx="4349123" cy="53846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31" y="2292824"/>
            <a:ext cx="7532121" cy="39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692" y="546191"/>
            <a:ext cx="9404723" cy="791620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Pozemky v okolí Mělníka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874" y="1848671"/>
            <a:ext cx="9192666" cy="4195481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Nákup velkého celku zemědělské a lesní půdy (317 ha zemědělské půdy, 219 ha lesní půdy).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Vysoce bonitní půda, 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pachtovné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optimalizováno vypsanou soutěží mezi uchazeči.</a:t>
            </a:r>
          </a:p>
          <a:p>
            <a:pPr algn="just">
              <a:spcAft>
                <a:spcPts val="1200"/>
              </a:spcAft>
            </a:pP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Vysoutěžené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pachtovné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rozmezí cca 9 000 – 14 000 Kč/ha.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6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929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7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7" y="215442"/>
            <a:ext cx="5875080" cy="40831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2" y="2224726"/>
            <a:ext cx="5926750" cy="44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411" y="534885"/>
            <a:ext cx="9404723" cy="86703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Domy Pardubice (Sukova a Pernerova ulice)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1593" y="1656544"/>
            <a:ext cx="9220947" cy="4195481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 domy – pronájmy kancelářských prostor.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Plocha cca 7 700 m</a:t>
            </a:r>
            <a:r>
              <a:rPr lang="cs-CZ" sz="2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Umístění v centru města Pardubice.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100% obsazenost.</a:t>
            </a:r>
          </a:p>
          <a:p>
            <a:pPr algn="just">
              <a:spcAft>
                <a:spcPts val="1200"/>
              </a:spcAft>
            </a:pPr>
            <a:r>
              <a:rPr lang="cs-CZ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Výnos na úrovni cca 6 %.</a:t>
            </a:r>
          </a:p>
          <a:p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83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2400" dirty="0" smtClean="0"/>
              <a:t>9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788725"/>
            <a:ext cx="8382338" cy="55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434</Words>
  <Application>Microsoft Office PowerPoint</Application>
  <PresentationFormat>Širokoúhlá obrazovka</PresentationFormat>
  <Paragraphs>73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Ion</vt:lpstr>
      <vt:lpstr>Hospodaření s prostředky z finanční náhrady</vt:lpstr>
      <vt:lpstr>Hospodaření s prostředky z finanční náhrady</vt:lpstr>
      <vt:lpstr>Investice z finančních náhrad </vt:lpstr>
      <vt:lpstr>Příklady investic z finančních náhrad  </vt:lpstr>
      <vt:lpstr>Prezentace aplikace PowerPoint</vt:lpstr>
      <vt:lpstr>Pozemky v okolí Mělníka</vt:lpstr>
      <vt:lpstr>Prezentace aplikace PowerPoint</vt:lpstr>
      <vt:lpstr>Domy Pardubice (Sukova a Pernerova ulice)</vt:lpstr>
      <vt:lpstr>Prezentace aplikace PowerPoint</vt:lpstr>
      <vt:lpstr>Diecézní lesy a kůrovcová kalamita</vt:lpstr>
      <vt:lpstr>Diecézní lesy a kůrovcová kalamita</vt:lpstr>
      <vt:lpstr>Diecézní lesy a kůrovcová kalamita</vt:lpstr>
      <vt:lpstr>Řešení poklesu příspěvku státu</vt:lpstr>
      <vt:lpstr>Prezentace aplikace PowerPoint</vt:lpstr>
      <vt:lpstr>Prezentace aplikace PowerPoint</vt:lpstr>
      <vt:lpstr>Příspěvek farností</vt:lpstr>
      <vt:lpstr>Řešení poklesu příspěvku státu v roce 2019</vt:lpstr>
    </vt:vector>
  </TitlesOfParts>
  <Company>Biskupstvi kralovehradecke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dál po restitucích?</dc:title>
  <dc:creator>Ochrymovičová Eva Ing.</dc:creator>
  <cp:lastModifiedBy>Ochrymovičová Eva Ing.</cp:lastModifiedBy>
  <cp:revision>483</cp:revision>
  <cp:lastPrinted>2019-11-11T11:12:05Z</cp:lastPrinted>
  <dcterms:created xsi:type="dcterms:W3CDTF">2016-10-11T10:50:05Z</dcterms:created>
  <dcterms:modified xsi:type="dcterms:W3CDTF">2019-11-28T13:07:17Z</dcterms:modified>
</cp:coreProperties>
</file>